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1" r:id="rId1"/>
  </p:sldMasterIdLst>
  <p:notesMasterIdLst>
    <p:notesMasterId r:id="rId26"/>
  </p:notesMasterIdLst>
  <p:handoutMasterIdLst>
    <p:handoutMasterId r:id="rId27"/>
  </p:handoutMasterIdLst>
  <p:sldIdLst>
    <p:sldId id="505" r:id="rId2"/>
    <p:sldId id="470" r:id="rId3"/>
    <p:sldId id="507" r:id="rId4"/>
    <p:sldId id="300" r:id="rId5"/>
    <p:sldId id="509" r:id="rId6"/>
    <p:sldId id="511" r:id="rId7"/>
    <p:sldId id="506" r:id="rId8"/>
    <p:sldId id="304" r:id="rId9"/>
    <p:sldId id="517" r:id="rId10"/>
    <p:sldId id="301" r:id="rId11"/>
    <p:sldId id="302" r:id="rId12"/>
    <p:sldId id="303" r:id="rId13"/>
    <p:sldId id="510" r:id="rId14"/>
    <p:sldId id="514" r:id="rId15"/>
    <p:sldId id="516" r:id="rId16"/>
    <p:sldId id="518" r:id="rId17"/>
    <p:sldId id="519" r:id="rId18"/>
    <p:sldId id="521" r:id="rId19"/>
    <p:sldId id="520" r:id="rId20"/>
    <p:sldId id="522" r:id="rId21"/>
    <p:sldId id="523" r:id="rId22"/>
    <p:sldId id="524" r:id="rId23"/>
    <p:sldId id="490" r:id="rId24"/>
    <p:sldId id="385" r:id="rId25"/>
  </p:sldIdLst>
  <p:sldSz cx="12192000" cy="6858000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3D8FC1"/>
    <a:srgbClr val="FFD85B"/>
    <a:srgbClr val="A50021"/>
    <a:srgbClr val="CC3300"/>
    <a:srgbClr val="0066CC"/>
    <a:srgbClr val="BC8B00"/>
    <a:srgbClr val="990033"/>
    <a:srgbClr val="FFFF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95" autoAdjust="0"/>
  </p:normalViewPr>
  <p:slideViewPr>
    <p:cSldViewPr>
      <p:cViewPr varScale="1">
        <p:scale>
          <a:sx n="108" d="100"/>
          <a:sy n="108" d="100"/>
        </p:scale>
        <p:origin x="78" y="6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-262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96102397-D2EB-4C63-B23D-01A59DEC42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06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6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E4465E8E-9409-423E-9C33-3E3B035D3F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377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062DF1B4-DD1B-4265-BB72-675694E3DD7C}" type="slidenum">
              <a:rPr lang="en-US" b="0" smtClean="0"/>
              <a:pPr/>
              <a:t>1</a:t>
            </a:fld>
            <a:endParaRPr lang="en-US" b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49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1600201"/>
            <a:ext cx="9652000" cy="1470025"/>
          </a:xfrm>
        </p:spPr>
        <p:txBody>
          <a:bodyPr/>
          <a:lstStyle>
            <a:lvl1pPr algn="r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54400" y="3962400"/>
            <a:ext cx="8534400" cy="1752600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3943765"/>
      </p:ext>
    </p:extLst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0885613"/>
      </p:ext>
    </p:extLst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7528641"/>
      </p:ext>
    </p:extLst>
  </p:cSld>
  <p:clrMapOvr>
    <a:masterClrMapping/>
  </p:clrMapOvr>
  <p:transition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914400"/>
            <a:ext cx="11480800" cy="5105400"/>
          </a:xfrm>
          <a:solidFill>
            <a:schemeClr val="tx2">
              <a:alpha val="0"/>
            </a:schemeClr>
          </a:solidFill>
          <a:effectLst>
            <a:softEdge rad="31750"/>
          </a:effectLst>
        </p:spPr>
        <p:txBody>
          <a:bodyPr lIns="137160" tIns="109728" rtlCol="0"/>
          <a:lstStyle>
            <a:lvl1pPr>
              <a:spcBef>
                <a:spcPts val="1500"/>
              </a:spcBef>
              <a:defRPr sz="2000" b="1" baseline="0">
                <a:solidFill>
                  <a:srgbClr val="FFCC00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8866519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143000"/>
            <a:ext cx="11480800" cy="5105400"/>
          </a:xfrm>
          <a:solidFill>
            <a:schemeClr val="tx2">
              <a:alpha val="0"/>
            </a:schemeClr>
          </a:solidFill>
          <a:effectLst>
            <a:glow rad="127000">
              <a:schemeClr val="bg1">
                <a:alpha val="19000"/>
              </a:schemeClr>
            </a:glow>
            <a:softEdge rad="50800"/>
          </a:effectLst>
        </p:spPr>
        <p:txBody>
          <a:bodyPr lIns="182880" tIns="91440" bIns="45720"/>
          <a:lstStyle>
            <a:lvl1pPr>
              <a:spcBef>
                <a:spcPts val="1000"/>
              </a:spcBef>
              <a:defRPr sz="2400"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 sz="2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5530486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9540328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8000" contrast="28000"/>
                    </a14:imgEffect>
                  </a14:imgLayer>
                </a14:imgProps>
              </a:ext>
            </a:extLst>
          </a:blip>
          <a:srcRect/>
          <a:stretch>
            <a:fillRect l="-18000" t="-25000" r="-7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057401"/>
            <a:ext cx="9652000" cy="1470025"/>
          </a:xfr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6000" y="3657600"/>
            <a:ext cx="8534400" cy="1752600"/>
          </a:xfrm>
        </p:spPr>
        <p:txBody>
          <a:bodyPr/>
          <a:lstStyle>
            <a:lvl1pPr marL="0" indent="0" algn="r">
              <a:buNone/>
              <a:defRPr>
                <a:solidFill>
                  <a:srgbClr val="FFFFCC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52585691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468488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940517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88025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028515"/>
      </p:ext>
    </p:extLst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l="-1000" t="-28000" r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864893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28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152400"/>
            <a:ext cx="1036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600200"/>
            <a:ext cx="114808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l" rtl="0" eaLnBrk="0" fontAlgn="base" hangingPunct="0">
              <a:spcBef>
                <a:spcPts val="1000"/>
              </a:spcBef>
              <a:spcAft>
                <a:spcPct val="0"/>
              </a:spcAft>
              <a:buChar char="•"/>
            </a:pPr>
            <a:r>
              <a:rPr lang="en-US"/>
              <a:t>Click to edit Master text styles</a:t>
            </a:r>
          </a:p>
          <a:p>
            <a: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US"/>
              <a:t>Second level</a:t>
            </a:r>
          </a:p>
          <a:p>
            <a: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US"/>
              <a:t>Third level</a:t>
            </a:r>
          </a:p>
          <a:p>
            <a: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</a:pPr>
            <a:r>
              <a:rPr lang="en-US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2" descr="https://west-wind.com/images/wwtoolbarlogo.png">
            <a:extLst>
              <a:ext uri="{FF2B5EF4-FFF2-40B4-BE49-F238E27FC236}">
                <a16:creationId xmlns:a16="http://schemas.microsoft.com/office/drawing/2014/main" id="{0C78103B-5DFC-4AA1-B014-06C6634B3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9111" y="6453578"/>
            <a:ext cx="1287164" cy="309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62" r:id="rId4"/>
    <p:sldLayoutId id="2147483655" r:id="rId5"/>
    <p:sldLayoutId id="2147483656" r:id="rId6"/>
    <p:sldLayoutId id="2147483657" r:id="rId7"/>
    <p:sldLayoutId id="2147483658" r:id="rId8"/>
    <p:sldLayoutId id="2147483663" r:id="rId9"/>
    <p:sldLayoutId id="2147483659" r:id="rId10"/>
    <p:sldLayoutId id="2147483660" r:id="rId11"/>
    <p:sldLayoutId id="2147483664" r:id="rId12"/>
  </p:sldLayoutIdLst>
  <p:transition>
    <p:wip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lang="en-US" sz="3200" b="1">
          <a:solidFill>
            <a:srgbClr val="FFCC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lang="en-US" sz="2400" b="1" smtClean="0">
          <a:solidFill>
            <a:srgbClr val="FFCC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lang="en-US" smtClean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lang="en-US" smtClean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lang="en-US" sz="1800" smtClean="0">
          <a:solidFill>
            <a:schemeClr val="tx1"/>
          </a:solidFill>
          <a:latin typeface="+mj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lang="en-US" sz="1800" dirty="0">
          <a:solidFill>
            <a:schemeClr val="tx1"/>
          </a:solidFill>
          <a:latin typeface="+mj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eblog.west-wind.com/" TargetMode="External"/><Relationship Id="rId2" Type="http://schemas.openxmlformats.org/officeDocument/2006/relationships/hyperlink" Target="https://twitter.com/rickstrahl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mailto:rstrahl@west-wind.co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1447800"/>
            <a:ext cx="7772400" cy="2209800"/>
          </a:xfrm>
        </p:spPr>
        <p:txBody>
          <a:bodyPr/>
          <a:lstStyle/>
          <a:p>
            <a:r>
              <a:rPr lang="en-US" sz="3100"/>
              <a:t>Using 'Dotnet Tools' </a:t>
            </a:r>
            <a:br>
              <a:rPr lang="en-US" sz="3100"/>
            </a:br>
            <a:r>
              <a:rPr lang="en-US" sz="3100"/>
              <a:t>to create </a:t>
            </a:r>
            <a:r>
              <a:rPr lang="en-US" sz="3100" dirty="0"/>
              <a:t>Reusable and </a:t>
            </a:r>
            <a:r>
              <a:rPr lang="en-US" sz="3100"/>
              <a:t>Shareable </a:t>
            </a:r>
            <a:br>
              <a:rPr lang="en-US" sz="3100"/>
            </a:br>
            <a:r>
              <a:rPr lang="en-US" sz="3100"/>
              <a:t>Tools and Applications</a:t>
            </a:r>
            <a:endParaRPr lang="en-US" sz="3100" dirty="0"/>
          </a:p>
        </p:txBody>
      </p:sp>
      <p:sp>
        <p:nvSpPr>
          <p:cNvPr id="2051" name="Rectangle 4"/>
          <p:cNvSpPr>
            <a:spLocks noChangeArrowheads="1"/>
          </p:cNvSpPr>
          <p:nvPr/>
        </p:nvSpPr>
        <p:spPr bwMode="auto">
          <a:xfrm>
            <a:off x="304800" y="2971801"/>
            <a:ext cx="7772400" cy="362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z="1400" b="0" dirty="0"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3200">
              <a:solidFill>
                <a:srgbClr val="FFCC00"/>
              </a:solidFill>
              <a:latin typeface="+mj-lt"/>
              <a:ea typeface="+mj-ea"/>
              <a:cs typeface="+mj-cs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>
                <a:latin typeface="Verdana" pitchFamily="34" charset="0"/>
              </a:rPr>
              <a:t>Rick </a:t>
            </a:r>
            <a:r>
              <a:rPr lang="en-US" sz="2000" dirty="0">
                <a:latin typeface="Verdana" pitchFamily="34" charset="0"/>
              </a:rPr>
              <a:t>Strahl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</a:rPr>
              <a:t>West Wind Technologies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</a:rPr>
              <a:t>west-wind.com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</a:rPr>
              <a:t>w</a:t>
            </a:r>
            <a:r>
              <a:rPr lang="en-US" sz="2000">
                <a:solidFill>
                  <a:srgbClr val="00B0F0"/>
                </a:solidFill>
                <a:latin typeface="Consolas" panose="020B0609020204030204" pitchFamily="49" charset="0"/>
              </a:rPr>
              <a:t>eblog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</a:rPr>
              <a:t>.west-wind.com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endParaRPr lang="en-US" sz="20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1400" dirty="0">
                <a:latin typeface="Verdana" pitchFamily="34" charset="0"/>
              </a:rPr>
              <a:t>Session materials</a:t>
            </a:r>
            <a:r>
              <a:rPr lang="en-US" dirty="0">
                <a:latin typeface="Verdana" pitchFamily="34" charset="0"/>
              </a:rPr>
              <a:t>: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>
                <a:solidFill>
                  <a:srgbClr val="00B0F0"/>
                </a:solidFill>
                <a:latin typeface="Consolas" panose="020B0609020204030204" pitchFamily="49" charset="0"/>
              </a:rPr>
              <a:t>https://github.com/RickStrahl/CodeMagazine-DotnetTools</a:t>
            </a:r>
            <a:endParaRPr lang="en-US" sz="2400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01B21-4A06-47D6-81A1-874E6AFC0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8E79A-557D-4056-A10A-808804724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Dotnet Tools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9B7-8D7E-405B-B131-8E9D9E455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914400"/>
            <a:ext cx="10972800" cy="5334000"/>
          </a:xfrm>
        </p:spPr>
        <p:txBody>
          <a:bodyPr/>
          <a:lstStyle/>
          <a:p>
            <a:r>
              <a:rPr lang="en-US"/>
              <a:t>Uses Standard .NET Core Projects</a:t>
            </a:r>
          </a:p>
          <a:p>
            <a:pPr lvl="1"/>
            <a:r>
              <a:rPr lang="en-US" sz="2000"/>
              <a:t>Has to be executable </a:t>
            </a:r>
            <a:r>
              <a:rPr lang="en-US" sz="1400"/>
              <a:t>(Console, WPF/WinForms)</a:t>
            </a:r>
          </a:p>
          <a:p>
            <a:pPr lvl="1"/>
            <a:r>
              <a:rPr lang="en-US" sz="2000"/>
              <a:t>Use </a:t>
            </a:r>
            <a:r>
              <a:rPr lang="en-US" sz="2000">
                <a:solidFill>
                  <a:srgbClr val="FFFFCC"/>
                </a:solidFill>
                <a:latin typeface="Consolas" panose="020B0609020204030204" pitchFamily="49" charset="0"/>
              </a:rPr>
              <a:t>&lt;PackAsTool&gt;</a:t>
            </a:r>
          </a:p>
          <a:p>
            <a:r>
              <a:rPr lang="en-US"/>
              <a:t>Publish with NuGet</a:t>
            </a:r>
          </a:p>
          <a:p>
            <a:pPr lvl="1"/>
            <a:r>
              <a:rPr lang="en-US" sz="2000"/>
              <a:t>Nuget publish command like any other package</a:t>
            </a:r>
          </a:p>
          <a:p>
            <a:r>
              <a:rPr lang="en-US"/>
              <a:t>Install and Manage with Dotnet Tool Command</a:t>
            </a:r>
          </a:p>
          <a:p>
            <a:pPr lvl="1"/>
            <a:r>
              <a:rPr lang="en-US" sz="2000"/>
              <a:t>Dedicated </a:t>
            </a:r>
            <a:r>
              <a:rPr lang="en-US" sz="2000" b="1"/>
              <a:t>SDK Command </a:t>
            </a:r>
            <a:r>
              <a:rPr lang="en-US" sz="2000"/>
              <a:t>to Install and Update</a:t>
            </a:r>
          </a:p>
          <a:p>
            <a:pPr lvl="1"/>
            <a:r>
              <a:rPr lang="en-US" sz="2000" b="1"/>
              <a:t>Install</a:t>
            </a:r>
          </a:p>
          <a:p>
            <a:pPr lvl="1"/>
            <a:r>
              <a:rPr lang="en-US" sz="2000" b="1"/>
              <a:t>Update</a:t>
            </a:r>
          </a:p>
          <a:p>
            <a:pPr lvl="1"/>
            <a:r>
              <a:rPr lang="en-US" sz="2000" b="1"/>
              <a:t>Uninstall</a:t>
            </a:r>
          </a:p>
          <a:p>
            <a:pPr lvl="1"/>
            <a:r>
              <a:rPr lang="en-US" sz="2000" b="1"/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1729236562"/>
      </p:ext>
    </p:extLst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EC09C-741F-43DE-B4AB-D8B79E197B0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4290" y="228600"/>
            <a:ext cx="10363200" cy="457200"/>
          </a:xfrm>
        </p:spPr>
        <p:txBody>
          <a:bodyPr/>
          <a:lstStyle/>
          <a:p>
            <a:r>
              <a:rPr lang="en-US"/>
              <a:t>Creating a Dotnet Tool Project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CBBE83-81EE-4CE0-9A2F-A897DAA3A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70" y="1219200"/>
            <a:ext cx="11918659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50104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681E9-5BB6-4B51-9C9A-62C6B4773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NuGet Package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AA6A69-5374-49F9-875B-CDE4AE8F2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762000"/>
            <a:ext cx="6984545" cy="2209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2B9D62-E8BD-4F43-90C2-D8C7DA203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234" y="1371600"/>
            <a:ext cx="7071532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43296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947A2B2-3094-4E40-935B-6ABBCB7ECA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8000"/>
          </a:blip>
          <a:srcRect l="1982" t="1963" r="2891" b="1961"/>
          <a:stretch/>
        </p:blipFill>
        <p:spPr>
          <a:xfrm>
            <a:off x="1830094" y="1523999"/>
            <a:ext cx="3255620" cy="42672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98BC1-03C9-47F7-9BA5-33512BF7E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 and Manage Dotnet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30A2E-7C21-4376-921C-645AA6B0C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14399"/>
            <a:ext cx="6477000" cy="5486400"/>
          </a:xfrm>
        </p:spPr>
        <p:txBody>
          <a:bodyPr/>
          <a:lstStyle/>
          <a:p>
            <a:r>
              <a:rPr lang="en-US"/>
              <a:t>Install</a:t>
            </a:r>
          </a:p>
          <a:p>
            <a:pPr marL="457200" lvl="1" indent="0">
              <a:buNone/>
            </a:pPr>
            <a:endParaRPr lang="en-US" sz="1500"/>
          </a:p>
          <a:p>
            <a:endParaRPr lang="en-US" sz="1200"/>
          </a:p>
          <a:p>
            <a:r>
              <a:rPr lang="en-US"/>
              <a:t>Manage Tools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 sz="1200"/>
          </a:p>
          <a:p>
            <a:endParaRPr lang="en-US"/>
          </a:p>
          <a:p>
            <a:r>
              <a:rPr lang="en-US"/>
              <a:t>Install from a local folder for 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27C7E9-332F-41DB-8CF2-30AE594F5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67517"/>
            <a:ext cx="12192000" cy="5236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00F8D0-DC37-4F35-AD0D-901BF3549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14600"/>
            <a:ext cx="9695238" cy="590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BD251C-EA93-4039-A164-FDD8CA3B6B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05083"/>
            <a:ext cx="9952381" cy="5809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8F03ED-A270-4E72-9620-79A4448B9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352800"/>
            <a:ext cx="10352381" cy="5333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7DAF7D-3548-4EDF-B0E4-8862ECBEBB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114800"/>
            <a:ext cx="5085714" cy="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947076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FF677-E063-4C4B-B355-F6317B799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Listing Installed Components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05EEF3-7389-4C24-AF77-31AF933ED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199" y="838200"/>
            <a:ext cx="5752777" cy="6571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2270E3-7C13-4D67-B35E-159E4AF7D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676400"/>
            <a:ext cx="1157287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60627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75CAE-F5A1-42A7-9014-AEBB5CD5A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517" y="381000"/>
            <a:ext cx="10972800" cy="377824"/>
          </a:xfrm>
        </p:spPr>
        <p:txBody>
          <a:bodyPr/>
          <a:lstStyle/>
          <a:p>
            <a:r>
              <a:rPr lang="en-US" sz="2400"/>
              <a:t>Search for Public Dotnet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701E9-AC54-4EB2-A8D0-638C71435F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7145" y="1535113"/>
            <a:ext cx="5386917" cy="3951288"/>
          </a:xfrm>
        </p:spPr>
        <p:txBody>
          <a:bodyPr/>
          <a:lstStyle/>
          <a:p>
            <a:r>
              <a:rPr lang="en-US" sz="1400"/>
              <a:t>Dotnet Tools List GitHub Repository</a:t>
            </a:r>
            <a:br>
              <a:rPr lang="en-US" sz="1400"/>
            </a:br>
            <a:r>
              <a:rPr lang="en-US" sz="1400">
                <a:solidFill>
                  <a:srgbClr val="00B0F0"/>
                </a:solidFill>
                <a:latin typeface="Consolas" panose="020B0609020204030204" pitchFamily="49" charset="0"/>
              </a:rPr>
              <a:t>https://github.com/natemcmaster/dotnet-tools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EA77785-D029-4E94-BFBF-A1BDDDE5CE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15000" y="1535113"/>
            <a:ext cx="5389033" cy="3951288"/>
          </a:xfrm>
        </p:spPr>
        <p:txBody>
          <a:bodyPr/>
          <a:lstStyle/>
          <a:p>
            <a:r>
              <a:rPr lang="en-US" sz="1400"/>
              <a:t>ToolGet Search Site</a:t>
            </a:r>
            <a:br>
              <a:rPr lang="en-US" sz="1400"/>
            </a:br>
            <a:r>
              <a:rPr lang="en-US" sz="1400">
                <a:solidFill>
                  <a:srgbClr val="00B0F0"/>
                </a:solidFill>
                <a:latin typeface="Consolas" panose="020B0609020204030204" pitchFamily="49" charset="0"/>
              </a:rPr>
              <a:t>https://www.toolget.net/</a:t>
            </a:r>
          </a:p>
          <a:p>
            <a:endParaRPr lang="en-US" sz="140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E0E380-3C37-4BF7-B11F-22CC55164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7143" y="2057399"/>
            <a:ext cx="5019213" cy="4114801"/>
          </a:xfrm>
          <a:prstGeom prst="rect">
            <a:avLst/>
          </a:prstGeom>
          <a:solidFill>
            <a:schemeClr val="tx2">
              <a:alpha val="0"/>
            </a:schemeClr>
          </a:solidFill>
          <a:ln>
            <a:noFill/>
          </a:ln>
          <a:effectLst>
            <a:glow rad="127000">
              <a:schemeClr val="bg1">
                <a:alpha val="19000"/>
              </a:schemeClr>
            </a:glow>
            <a:softEdge rad="508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5E9F66-C4C5-45FC-89A4-9EE1F00B8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062" y="2057399"/>
            <a:ext cx="3919538" cy="407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28213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1D6699-B2BD-409C-BC07-D733E1B31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a Dotnet Tool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F66DCF-51D7-45CF-A6EB-E7F017E7B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958466"/>
            <a:ext cx="11480800" cy="5289934"/>
          </a:xfrm>
        </p:spPr>
        <p:txBody>
          <a:bodyPr/>
          <a:lstStyle/>
          <a:p>
            <a:r>
              <a:rPr lang="en-US"/>
              <a:t>Run by Toolname</a:t>
            </a:r>
          </a:p>
          <a:p>
            <a:pPr lvl="1"/>
            <a:r>
              <a:rPr lang="en-US"/>
              <a:t>Important: Toolname may be different than package name</a:t>
            </a:r>
          </a:p>
          <a:p>
            <a:pPr lvl="1"/>
            <a:r>
              <a:rPr lang="en-US"/>
              <a:t>Dotnet Tools are added to the global OS path</a:t>
            </a:r>
          </a:p>
          <a:p>
            <a:pPr lvl="1"/>
            <a:r>
              <a:rPr lang="en-US"/>
              <a:t>Works like you’d expect an executable to work</a:t>
            </a:r>
          </a:p>
          <a:p>
            <a:pPr lvl="1"/>
            <a:endParaRPr lang="en-US"/>
          </a:p>
          <a:p>
            <a:pPr marL="457200" lvl="1" indent="0">
              <a:buNone/>
            </a:pPr>
            <a:endParaRPr lang="en-US" sz="1200"/>
          </a:p>
          <a:p>
            <a:r>
              <a:rPr lang="en-US"/>
              <a:t>Uses a Launcher: Not a typical Executable</a:t>
            </a:r>
          </a:p>
          <a:p>
            <a:pPr lvl="1"/>
            <a:r>
              <a:rPr lang="en-US"/>
              <a:t>Dotnet Tools are ‘proxied’</a:t>
            </a:r>
          </a:p>
          <a:p>
            <a:pPr lvl="1"/>
            <a:r>
              <a:rPr lang="en-US"/>
              <a:t>Creates a smaller ‘launcher’ executable</a:t>
            </a:r>
          </a:p>
          <a:p>
            <a:pPr lvl="1"/>
            <a:r>
              <a:rPr lang="en-US"/>
              <a:t>Launcher has same name as Toolname</a:t>
            </a:r>
          </a:p>
          <a:p>
            <a:pPr lvl="1"/>
            <a:r>
              <a:rPr lang="en-US"/>
              <a:t>Launcher lives in a known location</a:t>
            </a:r>
          </a:p>
          <a:p>
            <a:pPr lvl="1"/>
            <a:r>
              <a:rPr lang="en-US"/>
              <a:t>Launcher is a native OS specific Bootstrapper</a:t>
            </a:r>
          </a:p>
          <a:p>
            <a:pPr marL="457200" lvl="1" indent="0">
              <a:buNone/>
            </a:pPr>
            <a:r>
              <a:rPr lang="en-US"/>
              <a:t>		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C2E17F-B0BC-4672-A42B-BA82AE99E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95" y="2743200"/>
            <a:ext cx="10323809" cy="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454346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0ADB4-7155-4E52-8089-80EC5F867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does the Pathing work?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F664A4-6A73-4435-B3AD-A64D65D398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632209"/>
            <a:ext cx="75819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80F2E1-9531-4B36-8BDD-A4198DEFC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438400"/>
            <a:ext cx="59817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8953"/>
      </p:ext>
    </p:extLst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337F04-0EE1-41E5-A586-DC42E89B1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09600" y="2057400"/>
            <a:ext cx="9652000" cy="1470025"/>
          </a:xfrm>
        </p:spPr>
        <p:txBody>
          <a:bodyPr/>
          <a:lstStyle/>
          <a:p>
            <a:r>
              <a:rPr lang="en-US" sz="4000"/>
              <a:t>Dotnet Tool Examples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9DD8D81-85C5-43D0-955B-26AAEBE62B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000" y="3124200"/>
            <a:ext cx="8534400" cy="1752600"/>
          </a:xfrm>
        </p:spPr>
        <p:txBody>
          <a:bodyPr/>
          <a:lstStyle/>
          <a:p>
            <a:r>
              <a:rPr lang="en-US" sz="1800">
                <a:solidFill>
                  <a:srgbClr val="FFFFCC"/>
                </a:solidFill>
              </a:rPr>
              <a:t>Some tools I’ve built and published</a:t>
            </a:r>
          </a:p>
        </p:txBody>
      </p:sp>
    </p:spTree>
    <p:extLst>
      <p:ext uri="{BB962C8B-B14F-4D97-AF65-F5344CB8AC3E}">
        <p14:creationId xmlns:p14="http://schemas.microsoft.com/office/powerpoint/2010/main" val="648557230"/>
      </p:ext>
    </p:extLst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A6766-091D-43AE-B3CD-287EFB69B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 Studio Snippet Converter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2F2F5-4A3B-43D3-8836-F365208ED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838200"/>
            <a:ext cx="11480800" cy="5410200"/>
          </a:xfrm>
        </p:spPr>
        <p:txBody>
          <a:bodyPr/>
          <a:lstStyle/>
          <a:p>
            <a:r>
              <a:rPr lang="en-US" sz="1800"/>
              <a:t>Converts Visual Studio Snippets</a:t>
            </a:r>
          </a:p>
          <a:p>
            <a:pPr lvl="1"/>
            <a:r>
              <a:rPr lang="en-US" sz="1800"/>
              <a:t>To Visual Studio Code</a:t>
            </a:r>
          </a:p>
          <a:p>
            <a:pPr lvl="1"/>
            <a:r>
              <a:rPr lang="en-US" sz="1800"/>
              <a:t>Rider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AF3650-0A50-4826-A40D-8F6EFDA92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65475"/>
            <a:ext cx="4038600" cy="489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32BFFB9-4850-4FF6-9135-061939894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661" y="1965475"/>
            <a:ext cx="5735859" cy="471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E065CE-BA73-4723-AF33-D161585C7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800" y="1399161"/>
            <a:ext cx="3810000" cy="46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0399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40B4707-CC92-45F0-98FD-5288966EAD91}"/>
              </a:ext>
            </a:extLst>
          </p:cNvPr>
          <p:cNvSpPr txBox="1">
            <a:spLocks/>
          </p:cNvSpPr>
          <p:nvPr/>
        </p:nvSpPr>
        <p:spPr bwMode="auto">
          <a:xfrm>
            <a:off x="152400" y="152400"/>
            <a:ext cx="777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FCC0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9pPr>
          </a:lstStyle>
          <a:p>
            <a:endParaRPr lang="en-US" kern="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B28FC8-3094-4E37-9B4B-5D17AC1AD4A7}"/>
              </a:ext>
            </a:extLst>
          </p:cNvPr>
          <p:cNvSpPr txBox="1">
            <a:spLocks/>
          </p:cNvSpPr>
          <p:nvPr/>
        </p:nvSpPr>
        <p:spPr bwMode="auto">
          <a:xfrm>
            <a:off x="628650" y="457200"/>
            <a:ext cx="7029450" cy="4952999"/>
          </a:xfrm>
          <a:prstGeom prst="rect">
            <a:avLst/>
          </a:prstGeom>
          <a:solidFill>
            <a:schemeClr val="tx2">
              <a:alpha val="0"/>
            </a:schemeClr>
          </a:solidFill>
          <a:ln>
            <a:noFill/>
          </a:ln>
          <a:effectLst>
            <a:softEdge rad="508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ts val="1000"/>
              </a:spcBef>
              <a:spcAft>
                <a:spcPct val="0"/>
              </a:spcAft>
              <a:buChar char="•"/>
              <a:defRPr sz="2000"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j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j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>
              <a:lnSpc>
                <a:spcPct val="90000"/>
              </a:lnSpc>
              <a:buFontTx/>
              <a:buNone/>
            </a:pPr>
            <a:r>
              <a:rPr lang="en-US" sz="3600" kern="0">
                <a:solidFill>
                  <a:schemeClr val="tx1">
                    <a:lumMod val="95000"/>
                  </a:schemeClr>
                </a:solidFill>
              </a:rPr>
              <a:t>Rick Strahl</a:t>
            </a:r>
          </a:p>
          <a:p>
            <a:pPr marL="0" indent="0">
              <a:lnSpc>
                <a:spcPct val="90000"/>
              </a:lnSpc>
              <a:buFontTx/>
              <a:buNone/>
            </a:pPr>
            <a:r>
              <a:rPr lang="en-US" sz="1400" kern="0">
                <a:solidFill>
                  <a:srgbClr val="FFFFCC"/>
                </a:solidFill>
              </a:rPr>
              <a:t>Big Kahuna &amp; Janitor</a:t>
            </a:r>
            <a:br>
              <a:rPr lang="en-US" sz="1400" kern="0">
                <a:solidFill>
                  <a:srgbClr val="FFFFCC"/>
                </a:solidFill>
              </a:rPr>
            </a:br>
            <a:r>
              <a:rPr lang="en-US" sz="1400" i="1" kern="0">
                <a:solidFill>
                  <a:srgbClr val="FFFFCC"/>
                </a:solidFill>
              </a:rPr>
              <a:t>West Wind Technologies </a:t>
            </a:r>
            <a:br>
              <a:rPr lang="en-US" sz="1500" i="1" kern="0"/>
            </a:br>
            <a:endParaRPr lang="en-US" sz="1500" i="1" kern="0"/>
          </a:p>
          <a:p>
            <a:pPr marL="0" indent="0">
              <a:lnSpc>
                <a:spcPct val="90000"/>
              </a:lnSpc>
              <a:buFontTx/>
              <a:buNone/>
            </a:pPr>
            <a:endParaRPr lang="en-US" sz="1500" i="1" kern="0"/>
          </a:p>
          <a:p>
            <a:pPr>
              <a:lnSpc>
                <a:spcPct val="90000"/>
              </a:lnSpc>
            </a:pPr>
            <a:r>
              <a:rPr lang="en-US" sz="1500" kern="0"/>
              <a:t>Author and Speaker</a:t>
            </a:r>
          </a:p>
          <a:p>
            <a:pPr>
              <a:lnSpc>
                <a:spcPct val="90000"/>
              </a:lnSpc>
            </a:pPr>
            <a:r>
              <a:rPr lang="en-US" sz="1500" kern="0"/>
              <a:t>Popular Blog: weblog.west-wind.com</a:t>
            </a:r>
          </a:p>
          <a:p>
            <a:pPr>
              <a:lnSpc>
                <a:spcPct val="90000"/>
              </a:lnSpc>
            </a:pPr>
            <a:r>
              <a:rPr lang="en-US" sz="1500" kern="0"/>
              <a:t>ASP.NET Insider and MVP</a:t>
            </a:r>
            <a:br>
              <a:rPr lang="en-US" sz="1500" kern="0"/>
            </a:br>
            <a:br>
              <a:rPr lang="en-US" sz="1500" kern="0"/>
            </a:br>
            <a:endParaRPr lang="en-US" sz="1500" kern="0"/>
          </a:p>
          <a:p>
            <a:pPr>
              <a:lnSpc>
                <a:spcPct val="90000"/>
              </a:lnSpc>
            </a:pPr>
            <a:r>
              <a:rPr lang="en-US" sz="1500" kern="0"/>
              <a:t>Tools and Components</a:t>
            </a:r>
          </a:p>
          <a:p>
            <a:pPr marL="0" indent="0">
              <a:lnSpc>
                <a:spcPct val="90000"/>
              </a:lnSpc>
              <a:buFontTx/>
              <a:buNone/>
            </a:pPr>
            <a:endParaRPr lang="en-US" sz="1500" kern="0" dirty="0"/>
          </a:p>
        </p:txBody>
      </p:sp>
      <p:pic>
        <p:nvPicPr>
          <p:cNvPr id="6" name="Rectangle 165897">
            <a:extLst>
              <a:ext uri="{FF2B5EF4-FFF2-40B4-BE49-F238E27FC236}">
                <a16:creationId xmlns:a16="http://schemas.microsoft.com/office/drawing/2014/main" id="{541DB8F7-EF60-48B8-AA32-C9989160F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74673" y="3235534"/>
            <a:ext cx="797127" cy="323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00D738-F0B4-4701-81B5-1F688C84D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846" y="1493935"/>
            <a:ext cx="1673898" cy="16395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6" descr="WebSurge">
            <a:extLst>
              <a:ext uri="{FF2B5EF4-FFF2-40B4-BE49-F238E27FC236}">
                <a16:creationId xmlns:a16="http://schemas.microsoft.com/office/drawing/2014/main" id="{348EACF0-BAD9-4C12-86A3-4C1C64459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469" y="3962400"/>
            <a:ext cx="2466331" cy="2158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WebSurge">
            <a:extLst>
              <a:ext uri="{FF2B5EF4-FFF2-40B4-BE49-F238E27FC236}">
                <a16:creationId xmlns:a16="http://schemas.microsoft.com/office/drawing/2014/main" id="{7F0BA629-9A09-4A49-9828-ECE4C6BAB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4092283"/>
            <a:ext cx="2862708" cy="1898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weblog.west-wind.com/images/asp-insiders.jpg">
            <a:extLst>
              <a:ext uri="{FF2B5EF4-FFF2-40B4-BE49-F238E27FC236}">
                <a16:creationId xmlns:a16="http://schemas.microsoft.com/office/drawing/2014/main" id="{6C49C301-7E88-4231-ACD2-4DF4596E8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213" y="3232616"/>
            <a:ext cx="854562" cy="32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80E043-7B47-42DE-8909-E376B376E634}"/>
              </a:ext>
            </a:extLst>
          </p:cNvPr>
          <p:cNvSpPr txBox="1"/>
          <p:nvPr/>
        </p:nvSpPr>
        <p:spPr>
          <a:xfrm>
            <a:off x="6962507" y="3105959"/>
            <a:ext cx="180049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/>
              <a:t>@RickStrahl</a:t>
            </a:r>
          </a:p>
          <a:p>
            <a:pPr algn="r"/>
            <a:r>
              <a:rPr lang="en-US" sz="1100">
                <a:solidFill>
                  <a:srgbClr val="00B0F0"/>
                </a:solidFill>
                <a:latin typeface="Consolas" panose="020B0609020204030204" pitchFamily="49" charset="0"/>
              </a:rPr>
              <a:t>rstrahl@west-wind.com</a:t>
            </a:r>
          </a:p>
          <a:p>
            <a:pPr algn="r"/>
            <a:r>
              <a:rPr lang="en-US" sz="1100">
                <a:solidFill>
                  <a:srgbClr val="00B0F0"/>
                </a:solidFill>
                <a:latin typeface="Consolas" panose="020B0609020204030204" pitchFamily="49" charset="0"/>
              </a:rPr>
              <a:t>weblog.west-wind.com</a:t>
            </a:r>
          </a:p>
        </p:txBody>
      </p:sp>
      <p:pic>
        <p:nvPicPr>
          <p:cNvPr id="1026" name="Picture 2" descr="Markdown Monster">
            <a:extLst>
              <a:ext uri="{FF2B5EF4-FFF2-40B4-BE49-F238E27FC236}">
                <a16:creationId xmlns:a16="http://schemas.microsoft.com/office/drawing/2014/main" id="{4D821991-564A-448C-877B-A3EF4D371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213" y="4025427"/>
            <a:ext cx="3314700" cy="205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67781"/>
      </p:ext>
    </p:extLst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0542C-6409-4477-A6C3-3E2D68B42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 Packager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4530A-8209-4C5A-8590-581AA374FF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/>
              <a:t>Takes a URL and turns it into</a:t>
            </a:r>
            <a:br>
              <a:rPr lang="en-US" sz="2000"/>
            </a:br>
            <a:r>
              <a:rPr lang="en-US" sz="2000"/>
              <a:t>a self-contained HTML Package</a:t>
            </a:r>
          </a:p>
          <a:p>
            <a:pPr lvl="1"/>
            <a:r>
              <a:rPr lang="en-US" sz="2000"/>
              <a:t>Single, very large self-contained HTML file </a:t>
            </a:r>
          </a:p>
          <a:p>
            <a:pPr lvl="1"/>
            <a:r>
              <a:rPr lang="en-US" sz="2000"/>
              <a:t>Folder of loose files</a:t>
            </a:r>
          </a:p>
          <a:p>
            <a:pPr lvl="1"/>
            <a:r>
              <a:rPr lang="en-US" sz="2000"/>
              <a:t>Zip file of loose files</a:t>
            </a:r>
          </a:p>
          <a:p>
            <a:pPr lvl="1"/>
            <a:endParaRPr lang="en-US" sz="2000"/>
          </a:p>
          <a:p>
            <a:endParaRPr lang="en-US" sz="24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AADC8-7B4D-4314-A6F2-657D6C4DC6D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4BBEFC4-E396-4AFE-91B1-F211C7B9E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070" y="1491692"/>
            <a:ext cx="6477000" cy="475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675F85-3736-4C62-A28B-2D01FF6E9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69990"/>
            <a:ext cx="4720071" cy="55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076264"/>
      </p:ext>
    </p:extLst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32C05-EBB7-49A7-A870-447797126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Live Reload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19AB0-885D-4696-AC98-CE4B7574DF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400" y="1485572"/>
            <a:ext cx="5416550" cy="4419600"/>
          </a:xfrm>
        </p:spPr>
        <p:txBody>
          <a:bodyPr/>
          <a:lstStyle/>
          <a:p>
            <a:r>
              <a:rPr lang="en-US" sz="1800"/>
              <a:t>Generic Static Web Server</a:t>
            </a:r>
          </a:p>
          <a:p>
            <a:pPr lvl="1"/>
            <a:r>
              <a:rPr lang="en-US" sz="1600"/>
              <a:t>Local or Networked Web Server</a:t>
            </a:r>
          </a:p>
          <a:p>
            <a:pPr lvl="1"/>
            <a:r>
              <a:rPr lang="en-US" sz="1600"/>
              <a:t>Built in Live Reload</a:t>
            </a:r>
          </a:p>
          <a:p>
            <a:pPr lvl="1"/>
            <a:r>
              <a:rPr lang="en-US" sz="1600"/>
              <a:t>Built in loose Razor Page Support</a:t>
            </a:r>
          </a:p>
          <a:p>
            <a:pPr lvl="1"/>
            <a:r>
              <a:rPr lang="en-US" sz="1600"/>
              <a:t>Built in Markdown Document Support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r>
              <a:rPr lang="en-US" sz="2000"/>
              <a:t>Just point at a folder and go</a:t>
            </a:r>
          </a:p>
          <a:p>
            <a:pPr lvl="1"/>
            <a:endParaRPr lang="en-US" sz="16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60CA39-8C68-4A98-AA34-643534F128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5FE9423-73CC-4E18-82DF-ACC01BDF0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950" y="0"/>
            <a:ext cx="6369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C029AA-9070-4F9C-AA59-457D38393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151371"/>
            <a:ext cx="4114800" cy="4755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F575A8-6879-4FDF-A677-1024F2CF7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3" y="4664824"/>
            <a:ext cx="5813097" cy="70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8691"/>
      </p:ext>
    </p:extLst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DFF16-BFF7-4C2D-BDC9-EDDCC54B7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Legacy Application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D2B77-E113-46F7-B20D-938773B97F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600200"/>
            <a:ext cx="3810000" cy="4419600"/>
          </a:xfrm>
        </p:spPr>
        <p:txBody>
          <a:bodyPr/>
          <a:lstStyle/>
          <a:p>
            <a:r>
              <a:rPr lang="en-US" sz="1600"/>
              <a:t>FoxPro Interface</a:t>
            </a:r>
          </a:p>
          <a:p>
            <a:pPr lvl="1"/>
            <a:r>
              <a:rPr lang="en-US" sz="1200"/>
              <a:t>West Wind Web Connection</a:t>
            </a:r>
          </a:p>
          <a:p>
            <a:pPr lvl="1"/>
            <a:r>
              <a:rPr lang="en-US" sz="1200"/>
              <a:t>Ultra Legacy – 25 year old tech</a:t>
            </a:r>
          </a:p>
          <a:p>
            <a:pPr lvl="1"/>
            <a:r>
              <a:rPr lang="en-US" sz="1200"/>
              <a:t>Updated with new technology</a:t>
            </a:r>
          </a:p>
          <a:p>
            <a:pPr lvl="1"/>
            <a:r>
              <a:rPr lang="en-US" sz="1100"/>
              <a:t>Continues to serve 1000’s of customers</a:t>
            </a:r>
            <a:br>
              <a:rPr lang="en-US" sz="1100"/>
            </a:br>
            <a:endParaRPr lang="en-US" sz="1100"/>
          </a:p>
          <a:p>
            <a:r>
              <a:rPr lang="en-US" sz="1600"/>
              <a:t>Server</a:t>
            </a:r>
          </a:p>
          <a:p>
            <a:pPr lvl="1"/>
            <a:r>
              <a:rPr lang="en-US" sz="1200"/>
              <a:t>Provides Web integration to FoxPro</a:t>
            </a:r>
          </a:p>
          <a:p>
            <a:pPr lvl="1"/>
            <a:r>
              <a:rPr lang="en-US" sz="1200"/>
              <a:t>Passes request and response data</a:t>
            </a:r>
          </a:p>
          <a:p>
            <a:pPr lvl="1"/>
            <a:r>
              <a:rPr lang="en-US" sz="1200"/>
              <a:t>FoxPro runs as Application Server</a:t>
            </a:r>
          </a:p>
          <a:p>
            <a:pPr lvl="1"/>
            <a:r>
              <a:rPr lang="en-US" sz="1200"/>
              <a:t>Used to build FoxPro Web apps</a:t>
            </a:r>
            <a:br>
              <a:rPr lang="en-US" sz="1200"/>
            </a:br>
            <a:endParaRPr lang="en-US" sz="1200"/>
          </a:p>
          <a:p>
            <a:r>
              <a:rPr lang="en-US" sz="1600"/>
              <a:t>Benefits</a:t>
            </a:r>
          </a:p>
          <a:p>
            <a:pPr lvl="1"/>
            <a:r>
              <a:rPr lang="en-US" sz="1200"/>
              <a:t>No Web Server requirements</a:t>
            </a:r>
          </a:p>
          <a:p>
            <a:pPr lvl="1"/>
            <a:r>
              <a:rPr lang="en-US" sz="1200"/>
              <a:t>Much easier configuration</a:t>
            </a:r>
          </a:p>
          <a:p>
            <a:pPr lvl="1"/>
            <a:r>
              <a:rPr lang="en-US" sz="1200"/>
              <a:t>Easy installation</a:t>
            </a:r>
          </a:p>
          <a:p>
            <a:pPr lvl="1"/>
            <a:r>
              <a:rPr lang="en-US" sz="1200"/>
              <a:t>Potential for cross platform</a:t>
            </a:r>
          </a:p>
          <a:p>
            <a:pPr lvl="1"/>
            <a:r>
              <a:rPr lang="en-US" sz="1200"/>
              <a:t>Zero config for local Dev setup</a:t>
            </a:r>
          </a:p>
          <a:p>
            <a:pPr lvl="1"/>
            <a:endParaRPr lang="en-US" sz="1200"/>
          </a:p>
          <a:p>
            <a:pPr lvl="1"/>
            <a:endParaRPr lang="en-US" sz="1200"/>
          </a:p>
          <a:p>
            <a:pPr lvl="1"/>
            <a:endParaRPr lang="en-US" sz="1200"/>
          </a:p>
          <a:p>
            <a:pPr marL="457200" lvl="1" indent="0">
              <a:buNone/>
            </a:pPr>
            <a:endParaRPr lang="en-US" sz="120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BCFDA1B-D2F1-488B-A68A-B7635FD3F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218" y="838200"/>
            <a:ext cx="8512175" cy="526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146305"/>
      </p:ext>
    </p:extLst>
  </p:cSld>
  <p:clrMapOvr>
    <a:masterClrMapping/>
  </p:clrMapOvr>
  <p:transition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924D9-4C40-4B1F-962B-1C11CF8F8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Dotnet Tools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A7DF8-9945-455F-985C-BA6AF9447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914400"/>
            <a:ext cx="11480800" cy="5334000"/>
          </a:xfrm>
        </p:spPr>
        <p:txBody>
          <a:bodyPr/>
          <a:lstStyle/>
          <a:p>
            <a:r>
              <a:rPr lang="en-US"/>
              <a:t>Shareable Dotnet Tools </a:t>
            </a:r>
          </a:p>
          <a:p>
            <a:pPr lvl="1"/>
            <a:r>
              <a:rPr lang="en-US"/>
              <a:t>Easy to create – regular .NET Core projects</a:t>
            </a:r>
          </a:p>
          <a:p>
            <a:pPr lvl="1"/>
            <a:r>
              <a:rPr lang="en-US"/>
              <a:t>Easy to share – uses NuGet infrastructure</a:t>
            </a:r>
          </a:p>
          <a:p>
            <a:pPr lvl="1"/>
            <a:r>
              <a:rPr lang="en-US"/>
              <a:t>Easy to consume – </a:t>
            </a:r>
            <a:r>
              <a:rPr lang="en-US">
                <a:solidFill>
                  <a:srgbClr val="FFFFCC"/>
                </a:solidFill>
                <a:latin typeface="Consolas" panose="020B0609020204030204" pitchFamily="49" charset="0"/>
              </a:rPr>
              <a:t>dotnet tool install -g</a:t>
            </a:r>
          </a:p>
          <a:p>
            <a:pPr lvl="1"/>
            <a:r>
              <a:rPr lang="en-US"/>
              <a:t>Easy to update, uninstall and manage</a:t>
            </a:r>
          </a:p>
          <a:p>
            <a:r>
              <a:rPr lang="en-US"/>
              <a:t>Benefits</a:t>
            </a:r>
          </a:p>
          <a:p>
            <a:pPr lvl="1"/>
            <a:r>
              <a:rPr lang="en-US"/>
              <a:t>Helps you share your work both internally and publicly</a:t>
            </a:r>
          </a:p>
          <a:p>
            <a:pPr lvl="1"/>
            <a:r>
              <a:rPr lang="en-US"/>
              <a:t>Promotes building of small tools</a:t>
            </a:r>
          </a:p>
          <a:p>
            <a:pPr lvl="1"/>
            <a:r>
              <a:rPr lang="en-US"/>
              <a:t>Builds community – the more the merrier</a:t>
            </a:r>
          </a:p>
          <a:p>
            <a:pPr lvl="1"/>
            <a:r>
              <a:rPr lang="en-US"/>
              <a:t>It’s a great delivery mechanism for tools!</a:t>
            </a:r>
          </a:p>
          <a:p>
            <a:r>
              <a:rPr lang="en-US"/>
              <a:t>But: Requires installed .NET Core SDK</a:t>
            </a:r>
          </a:p>
        </p:txBody>
      </p:sp>
    </p:spTree>
    <p:extLst>
      <p:ext uri="{BB962C8B-B14F-4D97-AF65-F5344CB8AC3E}">
        <p14:creationId xmlns:p14="http://schemas.microsoft.com/office/powerpoint/2010/main" val="2760740249"/>
      </p:ext>
    </p:extLst>
  </p:cSld>
  <p:clrMapOvr>
    <a:masterClrMapping/>
  </p:clrMapOvr>
  <p:transition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48A531-13BD-42AD-A332-33C02482A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000" y="1219200"/>
            <a:ext cx="11480800" cy="4800600"/>
          </a:xfrm>
        </p:spPr>
        <p:txBody>
          <a:bodyPr/>
          <a:lstStyle/>
          <a:p>
            <a:r>
              <a:rPr lang="en-US" sz="2400"/>
              <a:t>Resources</a:t>
            </a:r>
          </a:p>
          <a:p>
            <a:pPr lvl="1"/>
            <a:r>
              <a:rPr lang="en-US" sz="2000"/>
              <a:t>Github: White Paper, Slides and Links</a:t>
            </a:r>
            <a:br>
              <a:rPr lang="en-US" sz="2000"/>
            </a:br>
            <a:br>
              <a:rPr lang="en-US" sz="600"/>
            </a:br>
            <a:r>
              <a:rPr lang="en-US" sz="2000">
                <a:solidFill>
                  <a:srgbClr val="00B0F0"/>
                </a:solidFill>
                <a:latin typeface="Consolas" panose="020B0609020204030204" pitchFamily="49" charset="0"/>
              </a:rPr>
              <a:t>https://github.com/RickStrahl/CodeMagazine-DotnetTools</a:t>
            </a:r>
            <a:endParaRPr lang="en-US" sz="2000"/>
          </a:p>
          <a:p>
            <a:r>
              <a:rPr lang="en-US" sz="2400"/>
              <a:t>Contact Rick</a:t>
            </a:r>
          </a:p>
          <a:p>
            <a:pPr lvl="1"/>
            <a:r>
              <a:rPr lang="en-US" sz="2000" b="1">
                <a:hlinkClick r:id="rId2"/>
              </a:rPr>
              <a:t>@RickStrahl</a:t>
            </a:r>
            <a:r>
              <a:rPr lang="en-US" sz="2000" b="1"/>
              <a:t>  on Twitter</a:t>
            </a:r>
          </a:p>
          <a:p>
            <a:pPr lvl="1"/>
            <a:r>
              <a:rPr lang="en-US" sz="2000" b="1">
                <a:hlinkClick r:id="rId3"/>
              </a:rPr>
              <a:t>https://weblog.west-wind.com</a:t>
            </a:r>
            <a:endParaRPr lang="en-US" sz="2000" b="1"/>
          </a:p>
          <a:p>
            <a:pPr lvl="1"/>
            <a:r>
              <a:rPr lang="en-US" sz="2000" b="1">
                <a:hlinkClick r:id="rId4"/>
              </a:rPr>
              <a:t>rstrahl@west-wind.com</a:t>
            </a:r>
            <a:r>
              <a:rPr lang="en-US" sz="2000" b="1"/>
              <a:t>	</a:t>
            </a:r>
            <a:endParaRPr lang="en-US" sz="2000"/>
          </a:p>
          <a:p>
            <a:pPr marL="457200" lvl="1" indent="0">
              <a:buNone/>
            </a:pPr>
            <a:endParaRPr lang="en-US" sz="20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285E1C-0327-484C-9555-5AF3541A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4676648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D77646-566B-463C-A10E-27A480859CE3}"/>
              </a:ext>
            </a:extLst>
          </p:cNvPr>
          <p:cNvSpPr txBox="1"/>
          <p:nvPr/>
        </p:nvSpPr>
        <p:spPr>
          <a:xfrm>
            <a:off x="1485900" y="914400"/>
            <a:ext cx="9220200" cy="4632037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63500"/>
          </a:effectLst>
        </p:spPr>
        <p:txBody>
          <a:bodyPr wrap="square" lIns="274320" tIns="274320" rtlCol="0">
            <a:spAutoFit/>
          </a:bodyPr>
          <a:lstStyle/>
          <a:p>
            <a:pPr algn="l"/>
            <a:br>
              <a:rPr lang="en-US" sz="4000">
                <a:solidFill>
                  <a:schemeClr val="bg2">
                    <a:lumMod val="50000"/>
                  </a:schemeClr>
                </a:solidFill>
                <a:latin typeface="Sagona ExtraLight" panose="020B0604020202020204" pitchFamily="18" charset="0"/>
                <a:cs typeface="Times New Roman" panose="02020603050405020304" pitchFamily="18" charset="0"/>
              </a:rPr>
            </a:br>
            <a:r>
              <a:rPr lang="en-US" sz="4000" b="0">
                <a:solidFill>
                  <a:schemeClr val="bg2">
                    <a:lumMod val="50000"/>
                  </a:schemeClr>
                </a:solidFill>
                <a:latin typeface="Sagona ExtraLight" panose="020B0604020202020204" pitchFamily="18" charset="0"/>
                <a:cs typeface="Times New Roman" panose="02020603050405020304" pitchFamily="18" charset="0"/>
              </a:rPr>
              <a:t>“</a:t>
            </a:r>
            <a:r>
              <a:rPr lang="en-US" sz="4000" b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Dotnet Tool is a glorified .NET Core </a:t>
            </a:r>
            <a:r>
              <a:rPr lang="en-US" sz="4000" b="0" strike="sngStrike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Console</a:t>
            </a:r>
            <a:r>
              <a:rPr lang="en-US" sz="4000" b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application that can be easily shared and installed via NuGet.”</a:t>
            </a:r>
          </a:p>
          <a:p>
            <a:pPr algn="l"/>
            <a:endParaRPr lang="en-US" sz="4000">
              <a:solidFill>
                <a:schemeClr val="bg2">
                  <a:lumMod val="50000"/>
                </a:schemeClr>
              </a:solidFill>
              <a:latin typeface="Sagona ExtraLight" panose="020B06040202020202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4000" b="0" i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Me, 2020</a:t>
            </a:r>
            <a:br>
              <a:rPr lang="en-US" sz="4000" b="0" i="1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4000" b="0" i="1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038943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401F3-9D82-46F8-986A-5CB576E8E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So Really… What’s a Dotnet Tool?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7FFC8-C2FE-4415-9C4C-59EE81865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876300"/>
            <a:ext cx="11040291" cy="5105400"/>
          </a:xfrm>
        </p:spPr>
        <p:txBody>
          <a:bodyPr/>
          <a:lstStyle/>
          <a:p>
            <a:r>
              <a:rPr lang="en-US" sz="2000"/>
              <a:t>An easy way to Share .NET Core Binaries</a:t>
            </a:r>
          </a:p>
          <a:p>
            <a:pPr lvl="1"/>
            <a:r>
              <a:rPr lang="en-US" sz="2000"/>
              <a:t>Allows distribution of binary Applications</a:t>
            </a:r>
          </a:p>
          <a:p>
            <a:pPr lvl="1"/>
            <a:r>
              <a:rPr lang="en-US" sz="2000"/>
              <a:t>Uses NuGet for publishing and consuming</a:t>
            </a:r>
          </a:p>
          <a:p>
            <a:pPr lvl="1"/>
            <a:r>
              <a:rPr lang="en-US" sz="2000"/>
              <a:t>Cross Platform – goes anywhere .NET Core goes</a:t>
            </a:r>
          </a:p>
          <a:p>
            <a:pPr marL="457200" lvl="1" indent="0">
              <a:buNone/>
            </a:pPr>
            <a:endParaRPr lang="en-US" sz="800"/>
          </a:p>
          <a:p>
            <a:r>
              <a:rPr lang="en-US" sz="2000"/>
              <a:t>Shareable User Created Tools</a:t>
            </a:r>
          </a:p>
          <a:p>
            <a:pPr lvl="1"/>
            <a:r>
              <a:rPr lang="en-US" sz="2000"/>
              <a:t>Easy to </a:t>
            </a:r>
            <a:r>
              <a:rPr lang="en-US" sz="2000" b="1"/>
              <a:t>Create</a:t>
            </a:r>
            <a:endParaRPr lang="en-US" sz="2000"/>
          </a:p>
          <a:p>
            <a:pPr lvl="1"/>
            <a:r>
              <a:rPr lang="en-US" sz="2000"/>
              <a:t>Easy to </a:t>
            </a:r>
            <a:r>
              <a:rPr lang="en-US" sz="2000" b="1"/>
              <a:t>Publish </a:t>
            </a:r>
          </a:p>
          <a:p>
            <a:pPr lvl="1"/>
            <a:r>
              <a:rPr lang="en-US" sz="2000"/>
              <a:t>Easy to </a:t>
            </a:r>
            <a:r>
              <a:rPr lang="en-US" sz="2000" b="1"/>
              <a:t>Consume</a:t>
            </a:r>
            <a:endParaRPr lang="en-US" sz="2000" b="1">
              <a:solidFill>
                <a:srgbClr val="FFFFCC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000"/>
              <a:t>Easy to </a:t>
            </a:r>
            <a:r>
              <a:rPr lang="en-US" sz="2000" b="1"/>
              <a:t>Update </a:t>
            </a:r>
          </a:p>
          <a:p>
            <a:pPr lvl="1"/>
            <a:r>
              <a:rPr lang="en-US" sz="2000"/>
              <a:t>Quick to </a:t>
            </a:r>
            <a:r>
              <a:rPr lang="en-US" sz="2000" b="1"/>
              <a:t>Uninstall</a:t>
            </a:r>
            <a:endParaRPr lang="en-US" sz="2000"/>
          </a:p>
          <a:p>
            <a:pPr lvl="1"/>
            <a:endParaRPr lang="en-US" sz="800" b="1"/>
          </a:p>
          <a:p>
            <a:r>
              <a:rPr lang="en-US" sz="2000"/>
              <a:t>But: Requires .NET Core SDK</a:t>
            </a:r>
          </a:p>
          <a:p>
            <a:pPr lvl="1"/>
            <a:r>
              <a:rPr lang="en-US" sz="2000" b="1"/>
              <a:t>Not</a:t>
            </a:r>
            <a:r>
              <a:rPr lang="en-US" sz="2000"/>
              <a:t> a generic Application Package Manager</a:t>
            </a:r>
          </a:p>
          <a:p>
            <a:pPr lvl="1"/>
            <a:r>
              <a:rPr lang="en-US" sz="2000"/>
              <a:t>Requires .NET Core SDK to consume</a:t>
            </a:r>
          </a:p>
        </p:txBody>
      </p:sp>
    </p:spTree>
    <p:extLst>
      <p:ext uri="{BB962C8B-B14F-4D97-AF65-F5344CB8AC3E}">
        <p14:creationId xmlns:p14="http://schemas.microsoft.com/office/powerpoint/2010/main" val="3958434958"/>
      </p:ext>
    </p:ext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D77646-566B-463C-A10E-27A480859CE3}"/>
              </a:ext>
            </a:extLst>
          </p:cNvPr>
          <p:cNvSpPr txBox="1"/>
          <p:nvPr/>
        </p:nvSpPr>
        <p:spPr>
          <a:xfrm>
            <a:off x="533400" y="762000"/>
            <a:ext cx="8534400" cy="487825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63500"/>
          </a:effectLst>
        </p:spPr>
        <p:txBody>
          <a:bodyPr wrap="square" lIns="822960" tIns="274320" rIns="640080" rtlCol="0">
            <a:spAutoFit/>
          </a:bodyPr>
          <a:lstStyle/>
          <a:p>
            <a:pPr algn="l"/>
            <a:br>
              <a:rPr lang="en-US" sz="3700" i="1">
                <a:solidFill>
                  <a:schemeClr val="bg2">
                    <a:lumMod val="50000"/>
                  </a:schemeClr>
                </a:solidFill>
                <a:latin typeface="Sagona ExtraLight" panose="020B0604020202020204" pitchFamily="18" charset="0"/>
                <a:cs typeface="Times New Roman" panose="02020603050405020304" pitchFamily="18" charset="0"/>
              </a:rPr>
            </a:br>
            <a:r>
              <a:rPr lang="en-US" sz="3700" i="1">
                <a:solidFill>
                  <a:schemeClr val="bg2">
                    <a:lumMod val="50000"/>
                  </a:schemeClr>
                </a:solidFill>
                <a:latin typeface="Sagona ExtraLight" panose="020B0604020202020204" pitchFamily="18" charset="0"/>
                <a:cs typeface="Times New Roman" panose="02020603050405020304" pitchFamily="18" charset="0"/>
              </a:rPr>
              <a:t>“Did you just describe NPM?”</a:t>
            </a:r>
          </a:p>
          <a:p>
            <a:pPr algn="l"/>
            <a:endParaRPr lang="en-US" sz="3700">
              <a:solidFill>
                <a:schemeClr val="bg2">
                  <a:lumMod val="50000"/>
                </a:schemeClr>
              </a:solidFill>
              <a:latin typeface="Sagona ExtraLight" panose="020B06040202020202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3700">
                <a:solidFill>
                  <a:schemeClr val="bg2">
                    <a:lumMod val="50000"/>
                  </a:schemeClr>
                </a:solidFill>
                <a:latin typeface="Sagona ExtraLight" panose="020B0604020202020204" pitchFamily="18" charset="0"/>
                <a:cs typeface="Times New Roman" panose="02020603050405020304" pitchFamily="18" charset="0"/>
              </a:rPr>
              <a:t>Yup! Dotnet Tool is very much like NPM  for .NET Core.</a:t>
            </a:r>
          </a:p>
          <a:p>
            <a:pPr algn="l"/>
            <a:endParaRPr lang="en-US" sz="3700">
              <a:solidFill>
                <a:schemeClr val="bg2">
                  <a:lumMod val="50000"/>
                </a:schemeClr>
              </a:solidFill>
              <a:latin typeface="Sagona ExtraLight" panose="020B06040202020202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3700" b="0" i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Me, 2020</a:t>
            </a:r>
            <a:br>
              <a:rPr lang="en-US" sz="3700" b="0" i="1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3700" b="0" i="1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789860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3DD09-7FDD-4C11-BB5F-EDABC658A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Benefits for Developers and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9E3D7-68FA-4F80-BFBE-F5E8E1CAD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38200"/>
            <a:ext cx="11277600" cy="5410200"/>
          </a:xfrm>
        </p:spPr>
        <p:txBody>
          <a:bodyPr/>
          <a:lstStyle/>
          <a:p>
            <a:r>
              <a:rPr lang="en-US" sz="2000"/>
              <a:t>Easy to build</a:t>
            </a:r>
          </a:p>
          <a:p>
            <a:pPr lvl="1"/>
            <a:r>
              <a:rPr lang="en-US" sz="2000"/>
              <a:t>Uses standard .NET Core projects</a:t>
            </a:r>
          </a:p>
          <a:p>
            <a:pPr lvl="1"/>
            <a:r>
              <a:rPr lang="en-US" sz="2000"/>
              <a:t>Uses existing NuGet Infrastructure</a:t>
            </a:r>
          </a:p>
          <a:p>
            <a:pPr lvl="1"/>
            <a:r>
              <a:rPr lang="en-US" sz="2000"/>
              <a:t>Nothing new to learn – it just works with existing tech</a:t>
            </a:r>
          </a:p>
          <a:p>
            <a:r>
              <a:rPr lang="en-US" sz="2000"/>
              <a:t>Sharing</a:t>
            </a:r>
          </a:p>
          <a:p>
            <a:pPr lvl="1"/>
            <a:r>
              <a:rPr lang="en-US" sz="2000"/>
              <a:t>Can be easily shared</a:t>
            </a:r>
          </a:p>
          <a:p>
            <a:pPr lvl="1"/>
            <a:r>
              <a:rPr lang="en-US" sz="2000"/>
              <a:t>No store review process makes publishing quick and easy</a:t>
            </a:r>
          </a:p>
          <a:p>
            <a:pPr lvl="1"/>
            <a:r>
              <a:rPr lang="en-US" sz="2000"/>
              <a:t>Makes it easy to expose tools to a large pool of users</a:t>
            </a:r>
          </a:p>
          <a:p>
            <a:r>
              <a:rPr lang="en-US" sz="2000"/>
              <a:t>Community</a:t>
            </a:r>
          </a:p>
          <a:p>
            <a:pPr lvl="1"/>
            <a:r>
              <a:rPr lang="en-US" sz="2000"/>
              <a:t>Ease of use and shareability promotes creation of small tools</a:t>
            </a:r>
          </a:p>
          <a:p>
            <a:pPr lvl="1"/>
            <a:r>
              <a:rPr lang="en-US" sz="2000"/>
              <a:t>Shared content helps build community</a:t>
            </a:r>
          </a:p>
          <a:p>
            <a:r>
              <a:rPr lang="en-US" sz="2000"/>
              <a:t>Security</a:t>
            </a:r>
          </a:p>
          <a:p>
            <a:pPr lvl="1"/>
            <a:r>
              <a:rPr lang="en-US" sz="2000"/>
              <a:t>No review for vulnerabilities or malicous intent on publishing </a:t>
            </a:r>
          </a:p>
          <a:p>
            <a:pPr lvl="1"/>
            <a:r>
              <a:rPr lang="en-US" sz="2000"/>
              <a:t>Be careful: You have to trust the publisher or source</a:t>
            </a:r>
          </a:p>
        </p:txBody>
      </p:sp>
    </p:spTree>
    <p:extLst>
      <p:ext uri="{BB962C8B-B14F-4D97-AF65-F5344CB8AC3E}">
        <p14:creationId xmlns:p14="http://schemas.microsoft.com/office/powerpoint/2010/main" val="3805906131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DABDF-4409-4F6B-818C-E991BE844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or Dotnet Tool?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4B210-C9E4-46ED-9DBD-58DD7C052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4400"/>
            <a:ext cx="11049000" cy="5334000"/>
          </a:xfrm>
        </p:spPr>
        <p:txBody>
          <a:bodyPr/>
          <a:lstStyle/>
          <a:p>
            <a:r>
              <a:rPr lang="en-US"/>
              <a:t>Dotnet Tools are easy to Share</a:t>
            </a:r>
          </a:p>
          <a:p>
            <a:pPr lvl="1"/>
            <a:r>
              <a:rPr lang="en-US"/>
              <a:t>You can easily install a dotnet tool through the SDK</a:t>
            </a:r>
          </a:p>
          <a:p>
            <a:pPr lvl="1"/>
            <a:r>
              <a:rPr lang="en-US"/>
              <a:t>Easily share across the organization or the Internet</a:t>
            </a:r>
            <a:br>
              <a:rPr lang="en-US"/>
            </a:br>
            <a:endParaRPr lang="en-US" sz="500"/>
          </a:p>
          <a:p>
            <a:r>
              <a:rPr lang="en-US"/>
              <a:t>Dotnet Tools are Platform Agnostic</a:t>
            </a:r>
          </a:p>
          <a:p>
            <a:pPr lvl="1"/>
            <a:r>
              <a:rPr lang="en-US"/>
              <a:t>Dotnet Tools can run cross-platform</a:t>
            </a:r>
          </a:p>
          <a:p>
            <a:pPr lvl="1"/>
            <a:r>
              <a:rPr lang="en-US"/>
              <a:t>No separate binaries for each platform</a:t>
            </a:r>
            <a:br>
              <a:rPr lang="en-US"/>
            </a:br>
            <a:endParaRPr lang="en-US" sz="500"/>
          </a:p>
          <a:p>
            <a:r>
              <a:rPr lang="en-US"/>
              <a:t>Dotnet Tools have small Distribution Size</a:t>
            </a:r>
          </a:p>
          <a:p>
            <a:pPr lvl="1"/>
            <a:r>
              <a:rPr lang="en-US"/>
              <a:t>Only the your .NET assemblies need to be distributed</a:t>
            </a:r>
          </a:p>
          <a:p>
            <a:pPr lvl="1"/>
            <a:endParaRPr lang="en-US" sz="500"/>
          </a:p>
          <a:p>
            <a:r>
              <a:rPr lang="en-US"/>
              <a:t>Binaries can be Self-Contained</a:t>
            </a:r>
          </a:p>
          <a:p>
            <a:pPr lvl="1"/>
            <a:r>
              <a:rPr lang="en-US"/>
              <a:t>Binaries can be built with </a:t>
            </a:r>
            <a:r>
              <a:rPr lang="en-US" b="1"/>
              <a:t>everything </a:t>
            </a:r>
            <a:r>
              <a:rPr lang="en-US"/>
              <a:t>they need to run</a:t>
            </a:r>
          </a:p>
          <a:p>
            <a:pPr lvl="1"/>
            <a:r>
              <a:rPr lang="en-US"/>
              <a:t>But: Dotnet Tools require the .NET Core SDK to run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678575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71FC0-CB02-4491-9E2C-26A7F195E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What can you use Dotnet Tools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2BEF6-0A8E-4E6B-89E9-C319FE0F8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762000"/>
            <a:ext cx="11480800" cy="5219700"/>
          </a:xfrm>
        </p:spPr>
        <p:txBody>
          <a:bodyPr/>
          <a:lstStyle/>
          <a:p>
            <a:r>
              <a:rPr lang="en-US" sz="1800"/>
              <a:t>Build and Dev Time Tools</a:t>
            </a:r>
          </a:p>
          <a:p>
            <a:pPr lvl="1"/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Original design goal was for project helpers</a:t>
            </a:r>
          </a:p>
          <a:p>
            <a:pPr lvl="1"/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Example: dotnet ef  tools Dotnet Tool</a:t>
            </a:r>
          </a:p>
          <a:p>
            <a:pPr lvl="1"/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Example: dotnet watch (built in)</a:t>
            </a:r>
          </a:p>
          <a:p>
            <a:r>
              <a:rPr lang="en-US" sz="1800"/>
              <a:t>Generic Command Line Tools</a:t>
            </a:r>
          </a:p>
          <a:p>
            <a:pPr lvl="1"/>
            <a:r>
              <a:rPr lang="en-US" sz="1800"/>
              <a:t>Can be used for much more than dev tools</a:t>
            </a:r>
          </a:p>
          <a:p>
            <a:pPr lvl="1"/>
            <a:r>
              <a:rPr lang="en-US" sz="1800"/>
              <a:t>Generic Utilities: Converters and OS Tools</a:t>
            </a:r>
          </a:p>
          <a:p>
            <a:pPr lvl="1"/>
            <a:r>
              <a:rPr lang="en-US" sz="1800"/>
              <a:t>Shell Utils: Complex File Operations – one step above Powershell/bash etc.</a:t>
            </a:r>
          </a:p>
          <a:p>
            <a:r>
              <a:rPr lang="en-US" sz="1800">
                <a:latin typeface="Segoe UI" panose="020B0502040204020203" pitchFamily="34" charset="0"/>
                <a:cs typeface="Segoe UI" panose="020B0502040204020203" pitchFamily="34" charset="0"/>
              </a:rPr>
              <a:t>Local Servers</a:t>
            </a:r>
          </a:p>
          <a:p>
            <a:pPr lvl="1"/>
            <a:r>
              <a:rPr lang="en-US" sz="1800"/>
              <a:t>You can run ASP.NET Core Servers locally</a:t>
            </a:r>
          </a:p>
          <a:p>
            <a:pPr lvl="1"/>
            <a:r>
              <a:rPr lang="en-US" sz="1800"/>
              <a:t>Run SPA apps locally</a:t>
            </a:r>
          </a:p>
          <a:p>
            <a:pPr lvl="1"/>
            <a:r>
              <a:rPr lang="en-US" sz="1800"/>
              <a:t>Hybrid Applications - desktop UI running browsers</a:t>
            </a:r>
          </a:p>
          <a:p>
            <a:r>
              <a:rPr lang="en-US" sz="1800">
                <a:latin typeface="Segoe UI" panose="020B0502040204020203" pitchFamily="34" charset="0"/>
                <a:cs typeface="Segoe UI" panose="020B0502040204020203" pitchFamily="34" charset="0"/>
              </a:rPr>
              <a:t>UI Applications (WPF/WinForms) work too!</a:t>
            </a:r>
          </a:p>
          <a:p>
            <a:pPr lvl="1"/>
            <a:r>
              <a:rPr lang="en-US" sz="1600"/>
              <a:t>WinForms and WPF applications work</a:t>
            </a:r>
          </a:p>
          <a:p>
            <a:pPr lvl="1"/>
            <a:r>
              <a:rPr lang="en-US" sz="1600"/>
              <a:t>Not cross-platform</a:t>
            </a:r>
          </a:p>
          <a:p>
            <a:pPr lvl="1"/>
            <a:r>
              <a:rPr lang="en-US" sz="1600"/>
              <a:t>Require .NET Core Desktop Runtimes </a:t>
            </a:r>
            <a:r>
              <a:rPr lang="en-US" sz="1200">
                <a:solidFill>
                  <a:schemeClr val="tx1">
                    <a:lumMod val="65000"/>
                  </a:schemeClr>
                </a:solidFill>
              </a:rPr>
              <a:t>(SDK installed, but not in 5.0)</a:t>
            </a:r>
            <a:endParaRPr lang="en-US" sz="160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364554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27EA05-B6F3-4B53-ADDE-C7BD7EB72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56806"/>
            <a:ext cx="10363200" cy="1362075"/>
          </a:xfrm>
        </p:spPr>
        <p:txBody>
          <a:bodyPr/>
          <a:lstStyle/>
          <a:p>
            <a:r>
              <a:rPr lang="en-US" sz="2800"/>
              <a:t>Creating and using Dotnet Tools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A8D0D0-2C4D-43F4-BC80-F6CB1CB3BA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>
                <a:solidFill>
                  <a:srgbClr val="FFFFCC"/>
                </a:solidFill>
              </a:rPr>
              <a:t>create, publish, manage and consume</a:t>
            </a:r>
          </a:p>
        </p:txBody>
      </p:sp>
    </p:spTree>
    <p:extLst>
      <p:ext uri="{BB962C8B-B14F-4D97-AF65-F5344CB8AC3E}">
        <p14:creationId xmlns:p14="http://schemas.microsoft.com/office/powerpoint/2010/main" val="3698880059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devteach-templat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00CC99"/>
      </a:accent1>
      <a:accent2>
        <a:srgbClr val="3333CC"/>
      </a:accent2>
      <a:accent3>
        <a:srgbClr val="AAAAAA"/>
      </a:accent3>
      <a:accent4>
        <a:srgbClr val="DADADA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vteach-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CC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vert="horz" wrap="square" lIns="92075" tIns="46038" rIns="92075" bIns="46038" numCol="1" rtlCol="0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9900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53882" dir="2700000" algn="ctr" rotWithShape="0">
            <a:schemeClr val="bg2"/>
          </a:outerShdw>
        </a:effectLst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vteach-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vteach-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devteach-template</Template>
  <TotalTime>0</TotalTime>
  <Words>995</Words>
  <Application>Microsoft Office PowerPoint</Application>
  <PresentationFormat>Widescreen</PresentationFormat>
  <Paragraphs>195</Paragraphs>
  <Slides>24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Consolas</vt:lpstr>
      <vt:lpstr>Sagona ExtraLight</vt:lpstr>
      <vt:lpstr>Segoe UI</vt:lpstr>
      <vt:lpstr>Times New Roman</vt:lpstr>
      <vt:lpstr>Verdana</vt:lpstr>
      <vt:lpstr>Wingdings</vt:lpstr>
      <vt:lpstr>devteach-template</vt:lpstr>
      <vt:lpstr>Using 'Dotnet Tools'  to create Reusable and Shareable  Tools and Applications</vt:lpstr>
      <vt:lpstr>PowerPoint Presentation</vt:lpstr>
      <vt:lpstr>PowerPoint Presentation</vt:lpstr>
      <vt:lpstr>So Really… What’s a Dotnet Tool?</vt:lpstr>
      <vt:lpstr>PowerPoint Presentation</vt:lpstr>
      <vt:lpstr>Benefits for Developers and Community</vt:lpstr>
      <vt:lpstr>Binary or Dotnet Tool?</vt:lpstr>
      <vt:lpstr>What can you use Dotnet Tools for?</vt:lpstr>
      <vt:lpstr>Creating and using Dotnet Tools</vt:lpstr>
      <vt:lpstr>Dotnet Tools Infrastructure</vt:lpstr>
      <vt:lpstr>Creating a Dotnet Tool Project</vt:lpstr>
      <vt:lpstr>NuGet Package</vt:lpstr>
      <vt:lpstr>Install and Manage Dotnet Tools</vt:lpstr>
      <vt:lpstr>Listing Installed Components</vt:lpstr>
      <vt:lpstr>Search for Public Dotnet Tools</vt:lpstr>
      <vt:lpstr>Running a Dotnet Tool</vt:lpstr>
      <vt:lpstr>How does the Pathing work?</vt:lpstr>
      <vt:lpstr>Dotnet Tool Examples</vt:lpstr>
      <vt:lpstr>Visual Studio Snippet Converter</vt:lpstr>
      <vt:lpstr>Html Packager</vt:lpstr>
      <vt:lpstr>Live Reload Server</vt:lpstr>
      <vt:lpstr>Legacy Application Server</vt:lpstr>
      <vt:lpstr>Dotnet Tools Summary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Vue for extending Web Applications</dc:title>
  <dc:creator/>
  <cp:keywords>Mobile, Web, FoxPro</cp:keywords>
  <cp:lastModifiedBy/>
  <cp:revision>1</cp:revision>
  <dcterms:created xsi:type="dcterms:W3CDTF">2012-09-09T00:06:24Z</dcterms:created>
  <dcterms:modified xsi:type="dcterms:W3CDTF">2020-08-10T06:37:36Z</dcterms:modified>
</cp:coreProperties>
</file>